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Average"/>
      <p:regular r:id="rId17"/>
    </p:embeddedFont>
    <p:embeddedFont>
      <p:font typeface="Oswald"/>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verage-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swald-bold.fntdata"/><Relationship Id="rId6" Type="http://schemas.openxmlformats.org/officeDocument/2006/relationships/slide" Target="slides/slide1.xml"/><Relationship Id="rId18" Type="http://schemas.openxmlformats.org/officeDocument/2006/relationships/font" Target="fonts/Oswald-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Shape 10"/>
          <p:cNvGrpSpPr/>
          <p:nvPr/>
        </p:nvGrpSpPr>
        <p:grpSpPr>
          <a:xfrm>
            <a:off x="4350279" y="2855377"/>
            <a:ext cx="443589"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 name="Shape 14"/>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Shape 15"/>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Shape 50"/>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Shape 5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Shape 42"/>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Shape 43"/>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13.png"/><Relationship Id="rId6" Type="http://schemas.openxmlformats.org/officeDocument/2006/relationships/image" Target="../media/image1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2.jp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1.gif"/><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ctrTitle"/>
          </p:nvPr>
        </p:nvSpPr>
        <p:spPr>
          <a:xfrm>
            <a:off x="671258" y="1069075"/>
            <a:ext cx="7801500" cy="1730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Predicting Success</a:t>
            </a:r>
            <a:endParaRPr/>
          </a:p>
        </p:txBody>
      </p:sp>
      <p:sp>
        <p:nvSpPr>
          <p:cNvPr id="60" name="Shape 60"/>
          <p:cNvSpPr txBox="1"/>
          <p:nvPr>
            <p:ph idx="1" type="subTitle"/>
          </p:nvPr>
        </p:nvSpPr>
        <p:spPr>
          <a:xfrm>
            <a:off x="671250" y="3152725"/>
            <a:ext cx="78015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Analyzing basketball game statistics with Machine Learning to determine a win or loss</a:t>
            </a:r>
            <a:endParaRPr/>
          </a:p>
        </p:txBody>
      </p:sp>
      <p:pic>
        <p:nvPicPr>
          <p:cNvPr id="61" name="Shape 61"/>
          <p:cNvPicPr preferRelativeResize="0"/>
          <p:nvPr/>
        </p:nvPicPr>
        <p:blipFill>
          <a:blip r:embed="rId3">
            <a:alphaModFix/>
          </a:blip>
          <a:stretch>
            <a:fillRect/>
          </a:stretch>
        </p:blipFill>
        <p:spPr>
          <a:xfrm>
            <a:off x="3554300" y="209449"/>
            <a:ext cx="2035408" cy="1730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581808" y="2205100"/>
            <a:ext cx="7801500" cy="1730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End of Regulation</a:t>
            </a:r>
            <a:endParaRPr/>
          </a:p>
        </p:txBody>
      </p:sp>
      <p:sp>
        <p:nvSpPr>
          <p:cNvPr id="135" name="Shape 135"/>
          <p:cNvSpPr txBox="1"/>
          <p:nvPr>
            <p:ph idx="1" type="subTitle"/>
          </p:nvPr>
        </p:nvSpPr>
        <p:spPr>
          <a:xfrm>
            <a:off x="671250" y="3935200"/>
            <a:ext cx="78015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Thank you for your time!</a:t>
            </a:r>
            <a:endParaRPr/>
          </a:p>
        </p:txBody>
      </p:sp>
      <p:pic>
        <p:nvPicPr>
          <p:cNvPr id="136" name="Shape 136"/>
          <p:cNvPicPr preferRelativeResize="0"/>
          <p:nvPr/>
        </p:nvPicPr>
        <p:blipFill>
          <a:blip r:embed="rId3">
            <a:alphaModFix/>
          </a:blip>
          <a:stretch>
            <a:fillRect/>
          </a:stretch>
        </p:blipFill>
        <p:spPr>
          <a:xfrm>
            <a:off x="2286000" y="515850"/>
            <a:ext cx="4572000" cy="1924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ctrTitle"/>
          </p:nvPr>
        </p:nvSpPr>
        <p:spPr>
          <a:xfrm>
            <a:off x="671250" y="518775"/>
            <a:ext cx="7801500" cy="14412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Questions?</a:t>
            </a:r>
            <a:endParaRPr/>
          </a:p>
          <a:p>
            <a:pPr indent="0" lvl="0" marL="0">
              <a:spcBef>
                <a:spcPts val="0"/>
              </a:spcBef>
              <a:spcAft>
                <a:spcPts val="0"/>
              </a:spcAft>
              <a:buNone/>
            </a:pPr>
            <a:r>
              <a:t/>
            </a:r>
            <a:endParaRPr/>
          </a:p>
        </p:txBody>
      </p:sp>
      <p:pic>
        <p:nvPicPr>
          <p:cNvPr id="142" name="Shape 142"/>
          <p:cNvPicPr preferRelativeResize="0"/>
          <p:nvPr/>
        </p:nvPicPr>
        <p:blipFill>
          <a:blip r:embed="rId3">
            <a:alphaModFix/>
          </a:blip>
          <a:stretch>
            <a:fillRect/>
          </a:stretch>
        </p:blipFill>
        <p:spPr>
          <a:xfrm>
            <a:off x="2871403" y="1440822"/>
            <a:ext cx="3401176" cy="3401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is Machine Learning?</a:t>
            </a:r>
            <a:endParaRPr/>
          </a:p>
        </p:txBody>
      </p:sp>
      <p:sp>
        <p:nvSpPr>
          <p:cNvPr id="67" name="Shape 67"/>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Machine Learning is a method used in Predictive Analytics, where the computer is given a set of data and tasked to find the correlation between the points.</a:t>
            </a:r>
            <a:endParaRPr/>
          </a:p>
          <a:p>
            <a:pPr indent="0" lvl="0" marL="0">
              <a:spcBef>
                <a:spcPts val="1600"/>
              </a:spcBef>
              <a:spcAft>
                <a:spcPts val="0"/>
              </a:spcAft>
              <a:buNone/>
            </a:pPr>
            <a:r>
              <a:rPr lang="en"/>
              <a:t>In Supervised Learning, the computer is given examples of correct values, whereas Unsupervised Learning requires the computer to create its own structure from nothing.</a:t>
            </a:r>
            <a:endParaRPr/>
          </a:p>
          <a:p>
            <a:pPr indent="0" lvl="0" marL="0">
              <a:spcBef>
                <a:spcPts val="1600"/>
              </a:spcBef>
              <a:spcAft>
                <a:spcPts val="0"/>
              </a:spcAft>
              <a:buNone/>
            </a:pPr>
            <a:r>
              <a:t/>
            </a:r>
            <a:endParaRPr/>
          </a:p>
          <a:p>
            <a:pPr indent="0" lvl="0" marL="0" rtl="0">
              <a:spcBef>
                <a:spcPts val="1600"/>
              </a:spcBef>
              <a:spcAft>
                <a:spcPts val="1600"/>
              </a:spcAft>
              <a:buNone/>
            </a:pPr>
            <a:r>
              <a:t/>
            </a:r>
            <a:endParaRPr/>
          </a:p>
        </p:txBody>
      </p:sp>
      <p:pic>
        <p:nvPicPr>
          <p:cNvPr id="68" name="Shape 68"/>
          <p:cNvPicPr preferRelativeResize="0"/>
          <p:nvPr/>
        </p:nvPicPr>
        <p:blipFill>
          <a:blip r:embed="rId3">
            <a:alphaModFix/>
          </a:blip>
          <a:stretch>
            <a:fillRect/>
          </a:stretch>
        </p:blipFill>
        <p:spPr>
          <a:xfrm>
            <a:off x="5028988" y="2324675"/>
            <a:ext cx="3613274" cy="2537450"/>
          </a:xfrm>
          <a:prstGeom prst="rect">
            <a:avLst/>
          </a:prstGeom>
          <a:noFill/>
          <a:ln>
            <a:noFill/>
          </a:ln>
        </p:spPr>
      </p:pic>
      <p:pic>
        <p:nvPicPr>
          <p:cNvPr id="69" name="Shape 69"/>
          <p:cNvPicPr preferRelativeResize="0"/>
          <p:nvPr/>
        </p:nvPicPr>
        <p:blipFill>
          <a:blip r:embed="rId4">
            <a:alphaModFix/>
          </a:blip>
          <a:stretch>
            <a:fillRect/>
          </a:stretch>
        </p:blipFill>
        <p:spPr>
          <a:xfrm>
            <a:off x="5073500" y="445013"/>
            <a:ext cx="3524250" cy="1704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Using a Logistic Regression</a:t>
            </a:r>
            <a:endParaRPr/>
          </a:p>
        </p:txBody>
      </p:sp>
      <p:sp>
        <p:nvSpPr>
          <p:cNvPr id="75" name="Shape 7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Logistic Regression is the optimal method for a binary dependent model and one or more static depended model.</a:t>
            </a:r>
            <a:endParaRPr/>
          </a:p>
          <a:p>
            <a:pPr indent="0" lvl="0" marL="0" rtl="0">
              <a:spcBef>
                <a:spcPts val="1600"/>
              </a:spcBef>
              <a:spcAft>
                <a:spcPts val="1600"/>
              </a:spcAft>
              <a:buNone/>
            </a:pPr>
            <a:r>
              <a:rPr lang="en"/>
              <a:t>In a Linear Regression, the value may exceed the boundaries of 0 and 1, whereas a Logistic Regression requires a value in between the limits.</a:t>
            </a:r>
            <a:endParaRPr/>
          </a:p>
        </p:txBody>
      </p:sp>
      <p:pic>
        <p:nvPicPr>
          <p:cNvPr id="76" name="Shape 76"/>
          <p:cNvPicPr preferRelativeResize="0"/>
          <p:nvPr/>
        </p:nvPicPr>
        <p:blipFill>
          <a:blip r:embed="rId3">
            <a:alphaModFix/>
          </a:blip>
          <a:stretch>
            <a:fillRect/>
          </a:stretch>
        </p:blipFill>
        <p:spPr>
          <a:xfrm>
            <a:off x="5305825" y="445025"/>
            <a:ext cx="3306276" cy="2482300"/>
          </a:xfrm>
          <a:prstGeom prst="rect">
            <a:avLst/>
          </a:prstGeom>
          <a:noFill/>
          <a:ln>
            <a:noFill/>
          </a:ln>
        </p:spPr>
      </p:pic>
      <p:pic>
        <p:nvPicPr>
          <p:cNvPr id="77" name="Shape 77"/>
          <p:cNvPicPr preferRelativeResize="0"/>
          <p:nvPr/>
        </p:nvPicPr>
        <p:blipFill>
          <a:blip r:embed="rId4">
            <a:alphaModFix/>
          </a:blip>
          <a:stretch>
            <a:fillRect/>
          </a:stretch>
        </p:blipFill>
        <p:spPr>
          <a:xfrm>
            <a:off x="5389400" y="3102100"/>
            <a:ext cx="3139119" cy="1911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Shape 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Questions to Ask</a:t>
            </a:r>
            <a:endParaRPr/>
          </a:p>
        </p:txBody>
      </p:sp>
      <p:sp>
        <p:nvSpPr>
          <p:cNvPr id="83" name="Shape 83"/>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Can we predict whether a team won or lost a game based on a few statistics?</a:t>
            </a:r>
            <a:endParaRPr/>
          </a:p>
          <a:p>
            <a:pPr indent="-342900" lvl="0" marL="457200" rtl="0">
              <a:spcBef>
                <a:spcPts val="0"/>
              </a:spcBef>
              <a:spcAft>
                <a:spcPts val="0"/>
              </a:spcAft>
              <a:buSzPts val="1800"/>
              <a:buChar char="●"/>
            </a:pPr>
            <a:r>
              <a:rPr lang="en"/>
              <a:t>Which statistics can most accurately predict a win or loss?</a:t>
            </a:r>
            <a:endParaRPr/>
          </a:p>
          <a:p>
            <a:pPr indent="-342900" lvl="0" marL="457200">
              <a:spcBef>
                <a:spcPts val="0"/>
              </a:spcBef>
              <a:spcAft>
                <a:spcPts val="0"/>
              </a:spcAft>
              <a:buSzPts val="1800"/>
              <a:buChar char="●"/>
            </a:pPr>
            <a:r>
              <a:rPr lang="en"/>
              <a:t>What could be used to improve the accuracy of the model?</a:t>
            </a:r>
            <a:endParaRPr/>
          </a:p>
        </p:txBody>
      </p:sp>
      <p:pic>
        <p:nvPicPr>
          <p:cNvPr id="84" name="Shape 84"/>
          <p:cNvPicPr preferRelativeResize="0"/>
          <p:nvPr/>
        </p:nvPicPr>
        <p:blipFill>
          <a:blip r:embed="rId3">
            <a:alphaModFix/>
          </a:blip>
          <a:stretch>
            <a:fillRect/>
          </a:stretch>
        </p:blipFill>
        <p:spPr>
          <a:xfrm>
            <a:off x="5281275" y="981816"/>
            <a:ext cx="3193200" cy="31798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txBox="1"/>
          <p:nvPr>
            <p:ph type="title"/>
          </p:nvPr>
        </p:nvSpPr>
        <p:spPr>
          <a:xfrm>
            <a:off x="311700" y="513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Finding and Cleaning the Data</a:t>
            </a:r>
            <a:endParaRPr/>
          </a:p>
        </p:txBody>
      </p:sp>
      <p:sp>
        <p:nvSpPr>
          <p:cNvPr id="90" name="Shape 90"/>
          <p:cNvSpPr txBox="1"/>
          <p:nvPr>
            <p:ph idx="1" type="body"/>
          </p:nvPr>
        </p:nvSpPr>
        <p:spPr>
          <a:xfrm>
            <a:off x="4092725" y="1633925"/>
            <a:ext cx="7341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1600"/>
              </a:spcBef>
              <a:spcAft>
                <a:spcPts val="1600"/>
              </a:spcAft>
              <a:buNone/>
            </a:pPr>
            <a:r>
              <a:t/>
            </a:r>
            <a:endParaRPr/>
          </a:p>
        </p:txBody>
      </p:sp>
      <p:pic>
        <p:nvPicPr>
          <p:cNvPr id="91" name="Shape 91"/>
          <p:cNvPicPr preferRelativeResize="0"/>
          <p:nvPr/>
        </p:nvPicPr>
        <p:blipFill>
          <a:blip r:embed="rId3">
            <a:alphaModFix/>
          </a:blip>
          <a:stretch>
            <a:fillRect/>
          </a:stretch>
        </p:blipFill>
        <p:spPr>
          <a:xfrm>
            <a:off x="586825" y="687538"/>
            <a:ext cx="2432326" cy="1455599"/>
          </a:xfrm>
          <a:prstGeom prst="rect">
            <a:avLst/>
          </a:prstGeom>
          <a:noFill/>
          <a:ln>
            <a:noFill/>
          </a:ln>
        </p:spPr>
      </p:pic>
      <p:sp>
        <p:nvSpPr>
          <p:cNvPr id="92" name="Shape 92"/>
          <p:cNvSpPr txBox="1"/>
          <p:nvPr/>
        </p:nvSpPr>
        <p:spPr>
          <a:xfrm>
            <a:off x="453575" y="3851225"/>
            <a:ext cx="8173200" cy="1506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1800">
                <a:solidFill>
                  <a:schemeClr val="accent3"/>
                </a:solidFill>
                <a:latin typeface="Average"/>
                <a:ea typeface="Average"/>
                <a:cs typeface="Average"/>
                <a:sym typeface="Average"/>
              </a:rPr>
              <a:t>We found comprehensive game-by-game statistics on basketball-reference.com. We trimmed the original data set down to seven columns: W/L, Team FG%, Team FT%, Opponent FG%, Opponent 3P%, Opponent FT%.</a:t>
            </a:r>
            <a:endParaRPr sz="1800">
              <a:solidFill>
                <a:schemeClr val="accent3"/>
              </a:solidFill>
              <a:latin typeface="Average"/>
              <a:ea typeface="Average"/>
              <a:cs typeface="Average"/>
              <a:sym typeface="Average"/>
            </a:endParaRPr>
          </a:p>
        </p:txBody>
      </p:sp>
      <p:pic>
        <p:nvPicPr>
          <p:cNvPr id="93" name="Shape 93"/>
          <p:cNvPicPr preferRelativeResize="0"/>
          <p:nvPr/>
        </p:nvPicPr>
        <p:blipFill>
          <a:blip r:embed="rId4">
            <a:alphaModFix/>
          </a:blip>
          <a:stretch>
            <a:fillRect/>
          </a:stretch>
        </p:blipFill>
        <p:spPr>
          <a:xfrm>
            <a:off x="3103875" y="687538"/>
            <a:ext cx="2511134" cy="1455601"/>
          </a:xfrm>
          <a:prstGeom prst="rect">
            <a:avLst/>
          </a:prstGeom>
          <a:noFill/>
          <a:ln>
            <a:noFill/>
          </a:ln>
        </p:spPr>
      </p:pic>
      <p:pic>
        <p:nvPicPr>
          <p:cNvPr id="94" name="Shape 94"/>
          <p:cNvPicPr preferRelativeResize="0"/>
          <p:nvPr/>
        </p:nvPicPr>
        <p:blipFill>
          <a:blip r:embed="rId5">
            <a:alphaModFix/>
          </a:blip>
          <a:stretch>
            <a:fillRect/>
          </a:stretch>
        </p:blipFill>
        <p:spPr>
          <a:xfrm>
            <a:off x="586825" y="2206625"/>
            <a:ext cx="5028176" cy="1673690"/>
          </a:xfrm>
          <a:prstGeom prst="rect">
            <a:avLst/>
          </a:prstGeom>
          <a:noFill/>
          <a:ln>
            <a:noFill/>
          </a:ln>
        </p:spPr>
      </p:pic>
      <p:pic>
        <p:nvPicPr>
          <p:cNvPr id="95" name="Shape 95"/>
          <p:cNvPicPr preferRelativeResize="0"/>
          <p:nvPr/>
        </p:nvPicPr>
        <p:blipFill>
          <a:blip r:embed="rId6">
            <a:alphaModFix/>
          </a:blip>
          <a:stretch>
            <a:fillRect/>
          </a:stretch>
        </p:blipFill>
        <p:spPr>
          <a:xfrm>
            <a:off x="5830425" y="1376547"/>
            <a:ext cx="2847822" cy="1601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Training/Testing and Data Preprocessing</a:t>
            </a:r>
            <a:endParaRPr/>
          </a:p>
        </p:txBody>
      </p:sp>
      <p:sp>
        <p:nvSpPr>
          <p:cNvPr id="101" name="Shape 101"/>
          <p:cNvSpPr txBox="1"/>
          <p:nvPr>
            <p:ph idx="1" type="body"/>
          </p:nvPr>
        </p:nvSpPr>
        <p:spPr>
          <a:xfrm>
            <a:off x="311700" y="3335675"/>
            <a:ext cx="8210100" cy="12333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Split the dataset into independent and dependent values. We set the “W/L” column as the dependent variable; </a:t>
            </a:r>
            <a:r>
              <a:rPr lang="en"/>
              <a:t>Team FG%, Team  3P%, Team FT%, Opponent FG%, Opponent 3P%, and Opponent FT%  comprise the independent variables we trained on.</a:t>
            </a:r>
            <a:endParaRPr/>
          </a:p>
        </p:txBody>
      </p:sp>
      <p:pic>
        <p:nvPicPr>
          <p:cNvPr id="102" name="Shape 102"/>
          <p:cNvPicPr preferRelativeResize="0"/>
          <p:nvPr/>
        </p:nvPicPr>
        <p:blipFill>
          <a:blip r:embed="rId3">
            <a:alphaModFix/>
          </a:blip>
          <a:stretch>
            <a:fillRect/>
          </a:stretch>
        </p:blipFill>
        <p:spPr>
          <a:xfrm>
            <a:off x="311700" y="1170125"/>
            <a:ext cx="4128776" cy="2013150"/>
          </a:xfrm>
          <a:prstGeom prst="rect">
            <a:avLst/>
          </a:prstGeom>
          <a:noFill/>
          <a:ln>
            <a:noFill/>
          </a:ln>
        </p:spPr>
      </p:pic>
      <p:pic>
        <p:nvPicPr>
          <p:cNvPr id="103" name="Shape 103"/>
          <p:cNvPicPr preferRelativeResize="0"/>
          <p:nvPr/>
        </p:nvPicPr>
        <p:blipFill>
          <a:blip r:embed="rId4">
            <a:alphaModFix/>
          </a:blip>
          <a:stretch>
            <a:fillRect/>
          </a:stretch>
        </p:blipFill>
        <p:spPr>
          <a:xfrm>
            <a:off x="4646400" y="1170125"/>
            <a:ext cx="4057975" cy="2013150"/>
          </a:xfrm>
          <a:prstGeom prst="rect">
            <a:avLst/>
          </a:prstGeom>
          <a:noFill/>
          <a:ln>
            <a:noFill/>
          </a:ln>
        </p:spPr>
      </p:pic>
      <p:pic>
        <p:nvPicPr>
          <p:cNvPr id="104" name="Shape 104"/>
          <p:cNvPicPr preferRelativeResize="0"/>
          <p:nvPr/>
        </p:nvPicPr>
        <p:blipFill>
          <a:blip r:embed="rId5">
            <a:alphaModFix/>
          </a:blip>
          <a:stretch>
            <a:fillRect/>
          </a:stretch>
        </p:blipFill>
        <p:spPr>
          <a:xfrm>
            <a:off x="7251675" y="0"/>
            <a:ext cx="1892325" cy="1803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Initiate Neural Network</a:t>
            </a:r>
            <a:endParaRPr/>
          </a:p>
        </p:txBody>
      </p:sp>
      <p:sp>
        <p:nvSpPr>
          <p:cNvPr id="110" name="Shape 110"/>
          <p:cNvSpPr txBox="1"/>
          <p:nvPr>
            <p:ph idx="1" type="body"/>
          </p:nvPr>
        </p:nvSpPr>
        <p:spPr>
          <a:xfrm>
            <a:off x="311700" y="3448075"/>
            <a:ext cx="8520600" cy="13425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Initiate a neural network with two hidden layers. We achieved an accuracy of just under 80% with a loss of ~1.3 Notice that we ran the model through 500 epochs. </a:t>
            </a:r>
            <a:endParaRPr/>
          </a:p>
        </p:txBody>
      </p:sp>
      <p:pic>
        <p:nvPicPr>
          <p:cNvPr id="111" name="Shape 111"/>
          <p:cNvPicPr preferRelativeResize="0"/>
          <p:nvPr/>
        </p:nvPicPr>
        <p:blipFill>
          <a:blip r:embed="rId3">
            <a:alphaModFix/>
          </a:blip>
          <a:stretch>
            <a:fillRect/>
          </a:stretch>
        </p:blipFill>
        <p:spPr>
          <a:xfrm>
            <a:off x="4508200" y="1017725"/>
            <a:ext cx="4324099" cy="2340975"/>
          </a:xfrm>
          <a:prstGeom prst="rect">
            <a:avLst/>
          </a:prstGeom>
          <a:noFill/>
          <a:ln>
            <a:noFill/>
          </a:ln>
        </p:spPr>
      </p:pic>
      <p:pic>
        <p:nvPicPr>
          <p:cNvPr id="112" name="Shape 112"/>
          <p:cNvPicPr preferRelativeResize="0"/>
          <p:nvPr/>
        </p:nvPicPr>
        <p:blipFill>
          <a:blip r:embed="rId4">
            <a:alphaModFix/>
          </a:blip>
          <a:stretch>
            <a:fillRect/>
          </a:stretch>
        </p:blipFill>
        <p:spPr>
          <a:xfrm>
            <a:off x="8112800" y="129725"/>
            <a:ext cx="888026" cy="798626"/>
          </a:xfrm>
          <a:prstGeom prst="rect">
            <a:avLst/>
          </a:prstGeom>
          <a:noFill/>
          <a:ln>
            <a:noFill/>
          </a:ln>
        </p:spPr>
      </p:pic>
      <p:pic>
        <p:nvPicPr>
          <p:cNvPr id="113" name="Shape 113"/>
          <p:cNvPicPr preferRelativeResize="0"/>
          <p:nvPr/>
        </p:nvPicPr>
        <p:blipFill>
          <a:blip r:embed="rId5">
            <a:alphaModFix/>
          </a:blip>
          <a:stretch>
            <a:fillRect/>
          </a:stretch>
        </p:blipFill>
        <p:spPr>
          <a:xfrm>
            <a:off x="91300" y="1017725"/>
            <a:ext cx="4352201" cy="234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2326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Making Predictions</a:t>
            </a:r>
            <a:endParaRPr/>
          </a:p>
        </p:txBody>
      </p:sp>
      <p:sp>
        <p:nvSpPr>
          <p:cNvPr id="119" name="Shape 119"/>
          <p:cNvSpPr txBox="1"/>
          <p:nvPr>
            <p:ph idx="1" type="body"/>
          </p:nvPr>
        </p:nvSpPr>
        <p:spPr>
          <a:xfrm>
            <a:off x="641700" y="3319800"/>
            <a:ext cx="7860600" cy="17286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Make predictions and encode them. Label encoded class predictions and test out against actual classes. Here we can see that our model wasn’t perfect, but it was mostly right! Stephen A. isn’t content though...</a:t>
            </a:r>
            <a:endParaRPr/>
          </a:p>
        </p:txBody>
      </p:sp>
      <p:pic>
        <p:nvPicPr>
          <p:cNvPr id="120" name="Shape 120"/>
          <p:cNvPicPr preferRelativeResize="0"/>
          <p:nvPr/>
        </p:nvPicPr>
        <p:blipFill>
          <a:blip r:embed="rId3">
            <a:alphaModFix/>
          </a:blip>
          <a:stretch>
            <a:fillRect/>
          </a:stretch>
        </p:blipFill>
        <p:spPr>
          <a:xfrm>
            <a:off x="1685975" y="805350"/>
            <a:ext cx="4128478" cy="2327825"/>
          </a:xfrm>
          <a:prstGeom prst="rect">
            <a:avLst/>
          </a:prstGeom>
          <a:noFill/>
          <a:ln>
            <a:noFill/>
          </a:ln>
        </p:spPr>
      </p:pic>
      <p:pic>
        <p:nvPicPr>
          <p:cNvPr id="121" name="Shape 121"/>
          <p:cNvPicPr preferRelativeResize="0"/>
          <p:nvPr/>
        </p:nvPicPr>
        <p:blipFill>
          <a:blip r:embed="rId4">
            <a:alphaModFix/>
          </a:blip>
          <a:stretch>
            <a:fillRect/>
          </a:stretch>
        </p:blipFill>
        <p:spPr>
          <a:xfrm>
            <a:off x="5913575" y="805350"/>
            <a:ext cx="3103775" cy="2327825"/>
          </a:xfrm>
          <a:prstGeom prst="rect">
            <a:avLst/>
          </a:prstGeom>
          <a:noFill/>
          <a:ln>
            <a:noFill/>
          </a:ln>
        </p:spPr>
      </p:pic>
      <p:pic>
        <p:nvPicPr>
          <p:cNvPr id="122" name="Shape 122"/>
          <p:cNvPicPr preferRelativeResize="0"/>
          <p:nvPr/>
        </p:nvPicPr>
        <p:blipFill>
          <a:blip r:embed="rId5">
            <a:alphaModFix/>
          </a:blip>
          <a:stretch>
            <a:fillRect/>
          </a:stretch>
        </p:blipFill>
        <p:spPr>
          <a:xfrm>
            <a:off x="534900" y="805350"/>
            <a:ext cx="1051950" cy="2479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Insights and Next Steps</a:t>
            </a:r>
            <a:endParaRPr/>
          </a:p>
        </p:txBody>
      </p:sp>
      <p:sp>
        <p:nvSpPr>
          <p:cNvPr id="128" name="Shape 128"/>
          <p:cNvSpPr txBox="1"/>
          <p:nvPr>
            <p:ph idx="1" type="body"/>
          </p:nvPr>
        </p:nvSpPr>
        <p:spPr>
          <a:xfrm>
            <a:off x="4622500" y="1449925"/>
            <a:ext cx="4209900" cy="3118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Experiment with other non-scoring statistics to see if other metrics fare better</a:t>
            </a:r>
            <a:endParaRPr/>
          </a:p>
          <a:p>
            <a:pPr indent="-342900" lvl="0" marL="457200" rtl="0">
              <a:spcBef>
                <a:spcPts val="0"/>
              </a:spcBef>
              <a:spcAft>
                <a:spcPts val="0"/>
              </a:spcAft>
              <a:buSzPts val="1800"/>
              <a:buChar char="●"/>
            </a:pPr>
            <a:r>
              <a:rPr lang="en"/>
              <a:t>Experiment with coefficient values to weight different statistics</a:t>
            </a:r>
            <a:endParaRPr/>
          </a:p>
          <a:p>
            <a:pPr indent="-342900" lvl="0" marL="457200">
              <a:spcBef>
                <a:spcPts val="0"/>
              </a:spcBef>
              <a:spcAft>
                <a:spcPts val="0"/>
              </a:spcAft>
              <a:buSzPts val="1800"/>
              <a:buChar char="●"/>
            </a:pPr>
            <a:r>
              <a:rPr lang="en"/>
              <a:t>Experiment with historical data to see if style of play from different eras affect the accuracy </a:t>
            </a:r>
            <a:endParaRPr/>
          </a:p>
        </p:txBody>
      </p:sp>
      <p:pic>
        <p:nvPicPr>
          <p:cNvPr id="129" name="Shape 129"/>
          <p:cNvPicPr preferRelativeResize="0"/>
          <p:nvPr/>
        </p:nvPicPr>
        <p:blipFill>
          <a:blip r:embed="rId3">
            <a:alphaModFix/>
          </a:blip>
          <a:stretch>
            <a:fillRect/>
          </a:stretch>
        </p:blipFill>
        <p:spPr>
          <a:xfrm>
            <a:off x="374125" y="1736725"/>
            <a:ext cx="4000500" cy="2247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